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7B61FF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45720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600" kern="0" dirty="0">
                <a:solidFill>
                  <a:srgbClr val="00D1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PARLAYMARKET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640080" y="1005840"/>
            <a:ext cx="393192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Parlays for prediction</a:t>
            </a:r>
            <a:endParaRPr lang="en-US" sz="3000" dirty="0"/>
          </a:p>
          <a:p>
            <a:pPr indent="0" marL="0">
              <a:lnSpc>
                <a:spcPct val="11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markets on Polymarket</a:t>
            </a:r>
            <a:endParaRPr lang="en-US" sz="3000" dirty="0"/>
          </a:p>
          <a:p>
            <a:pPr indent="0" marL="0">
              <a:lnSpc>
                <a:spcPct val="11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liquidity.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640080" y="2926080"/>
            <a:ext cx="39319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Multi-leg tickets as a first-class object.</a:t>
            </a:r>
            <a:endParaRPr lang="en-US" sz="13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Transparent payout math. Non-custodial routing.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640080" y="3794760"/>
            <a:ext cx="2103120" cy="347472"/>
          </a:xfrm>
          <a:prstGeom prst="roundRect">
            <a:avLst>
              <a:gd name="adj" fmla="val 13158"/>
            </a:avLst>
          </a:prstGeom>
          <a:solidFill>
            <a:srgbClr val="161B22"/>
          </a:solidFill>
          <a:ln w="12700">
            <a:solidFill>
              <a:srgbClr val="3FB95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31520" y="3794760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FB950"/>
                </a:solidFill>
              </a:rPr>
              <a:t>●  </a:t>
            </a:r>
            <a:pPr indent="0" marL="0">
              <a:buNone/>
            </a:pPr>
            <a:r>
              <a:rPr lang="en-US" sz="9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EARLY ACCESS · ALPHA</a:t>
            </a:r>
            <a:endParaRPr lang="en-US" sz="1100" dirty="0"/>
          </a:p>
        </p:txBody>
      </p:sp>
      <p:pic>
        <p:nvPicPr>
          <p:cNvPr id="8" name="Image 0" descr="/sessions/keen-laughing-hawking/assets/01_homepage_her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4880" y="320040"/>
            <a:ext cx="4114800" cy="2571750"/>
          </a:xfrm>
          <a:prstGeom prst="rect">
            <a:avLst/>
          </a:prstGeom>
          <a:effectLst>
            <a:outerShdw sx="100000" sy="100000" kx="0" ky="0" algn="bl" rotWithShape="0" blurRad="152400" dist="38100" dir="8100000">
              <a:srgbClr val="000000">
                <a:alpha val="40000"/>
              </a:srgbClr>
            </a:outerShdw>
          </a:effectLst>
        </p:spPr>
      </p:pic>
      <p:sp>
        <p:nvSpPr>
          <p:cNvPr id="9" name="Text 6"/>
          <p:cNvSpPr/>
          <p:nvPr/>
        </p:nvSpPr>
        <p:spPr>
          <a:xfrm>
            <a:off x="640080" y="45720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parlaymarket.io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7B61FF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32004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spc="400" kern="0" dirty="0">
                <a:solidFill>
                  <a:srgbClr val="7B61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THE PROBLEM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685800"/>
            <a:ext cx="4114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Conditional theses are</a:t>
            </a:r>
            <a:endParaRPr lang="en-US" sz="2600" dirty="0"/>
          </a:p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 to express.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640080" y="1874520"/>
            <a:ext cx="3931920" cy="868680"/>
          </a:xfrm>
          <a:prstGeom prst="rect">
            <a:avLst/>
          </a:prstGeom>
          <a:solidFill>
            <a:srgbClr val="161B22"/>
          </a:solidFill>
          <a:ln w="6350">
            <a:solidFill>
              <a:srgbClr val="6E7681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40080" y="1874520"/>
            <a:ext cx="54864" cy="868680"/>
          </a:xfrm>
          <a:prstGeom prst="rect">
            <a:avLst/>
          </a:prstGeom>
          <a:solidFill>
            <a:srgbClr val="F78166"/>
          </a:solidFill>
          <a:ln/>
        </p:spPr>
      </p:sp>
      <p:sp>
        <p:nvSpPr>
          <p:cNvPr id="7" name="Text 5"/>
          <p:cNvSpPr/>
          <p:nvPr/>
        </p:nvSpPr>
        <p:spPr>
          <a:xfrm>
            <a:off x="868680" y="1965960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Fragmented positions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868680" y="2258568"/>
            <a:ext cx="3566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Correlated bets on election sweeps or macro events require manual sizing across separate markets.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640080" y="2926080"/>
            <a:ext cx="3931920" cy="868680"/>
          </a:xfrm>
          <a:prstGeom prst="rect">
            <a:avLst/>
          </a:prstGeom>
          <a:solidFill>
            <a:srgbClr val="161B22"/>
          </a:solidFill>
          <a:ln w="6350">
            <a:solidFill>
              <a:srgbClr val="6E7681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40080" y="2926080"/>
            <a:ext cx="54864" cy="868680"/>
          </a:xfrm>
          <a:prstGeom prst="rect">
            <a:avLst/>
          </a:prstGeom>
          <a:solidFill>
            <a:srgbClr val="F78166"/>
          </a:solidFill>
          <a:ln/>
        </p:spPr>
      </p:sp>
      <p:sp>
        <p:nvSpPr>
          <p:cNvPr id="11" name="Text 9"/>
          <p:cNvSpPr/>
          <p:nvPr/>
        </p:nvSpPr>
        <p:spPr>
          <a:xfrm>
            <a:off x="868680" y="3017520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combined pricing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868680" y="3310128"/>
            <a:ext cx="3566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Users can't see joint probability, composite odds, or max payout for a multi-leg thesis in one place.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640080" y="3977640"/>
            <a:ext cx="3931920" cy="868680"/>
          </a:xfrm>
          <a:prstGeom prst="rect">
            <a:avLst/>
          </a:prstGeom>
          <a:solidFill>
            <a:srgbClr val="161B22"/>
          </a:solidFill>
          <a:ln w="6350">
            <a:solidFill>
              <a:srgbClr val="6E7681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40080" y="3977640"/>
            <a:ext cx="54864" cy="868680"/>
          </a:xfrm>
          <a:prstGeom prst="rect">
            <a:avLst/>
          </a:prstGeom>
          <a:solidFill>
            <a:srgbClr val="F78166"/>
          </a:solidFill>
          <a:ln/>
        </p:spPr>
      </p:sp>
      <p:sp>
        <p:nvSpPr>
          <p:cNvPr id="15" name="Text 13"/>
          <p:cNvSpPr/>
          <p:nvPr/>
        </p:nvSpPr>
        <p:spPr>
          <a:xfrm>
            <a:off x="868680" y="4069080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Tracking friction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868680" y="4361688"/>
            <a:ext cx="3566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Reconciling P&amp;L across independent positions is error-prone and time-consuming.</a:t>
            </a:r>
            <a:endParaRPr lang="en-US" sz="1100" dirty="0"/>
          </a:p>
        </p:txBody>
      </p:sp>
      <p:pic>
        <p:nvPicPr>
          <p:cNvPr id="17" name="Image 0" descr="/sessions/keen-laughing-hawking/assets/07_app_market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0" y="548640"/>
            <a:ext cx="3931920" cy="2457450"/>
          </a:xfrm>
          <a:prstGeom prst="rect">
            <a:avLst/>
          </a:prstGeom>
          <a:effectLst>
            <a:outerShdw sx="100000" sy="100000" kx="0" ky="0" algn="bl" rotWithShape="0" blurRad="152400" dist="38100" dir="8100000">
              <a:srgbClr val="000000">
                <a:alpha val="40000"/>
              </a:srgbClr>
            </a:outerShdw>
          </a:effectLst>
        </p:spPr>
      </p:pic>
      <p:sp>
        <p:nvSpPr>
          <p:cNvPr id="18" name="Text 15"/>
          <p:cNvSpPr/>
          <p:nvPr/>
        </p:nvSpPr>
        <p:spPr>
          <a:xfrm>
            <a:off x="4846320" y="3246120"/>
            <a:ext cx="3931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Markets are atomic — no native parlay support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00D1FF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32004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spc="400" kern="0" dirty="0">
                <a:solidFill>
                  <a:srgbClr val="00D1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THE SOLUTION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685800"/>
            <a:ext cx="45720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multi-leg ticket</a:t>
            </a:r>
            <a:endParaRPr lang="en-US" sz="2600" dirty="0"/>
          </a:p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a first-class object.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640080" y="1828800"/>
            <a:ext cx="54864" cy="640080"/>
          </a:xfrm>
          <a:prstGeom prst="rect">
            <a:avLst/>
          </a:prstGeom>
          <a:solidFill>
            <a:srgbClr val="00D1FF"/>
          </a:solidFill>
          <a:ln/>
        </p:spPr>
      </p:sp>
      <p:sp>
        <p:nvSpPr>
          <p:cNvPr id="6" name="Text 4"/>
          <p:cNvSpPr/>
          <p:nvPr/>
        </p:nvSpPr>
        <p:spPr>
          <a:xfrm>
            <a:off x="868680" y="184708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Parlay-first engine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868680" y="2121408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Pick legs from live markets; engine computes composite odds, implied probability, and max payout.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640080" y="2606040"/>
            <a:ext cx="54864" cy="640080"/>
          </a:xfrm>
          <a:prstGeom prst="rect">
            <a:avLst/>
          </a:prstGeom>
          <a:solidFill>
            <a:srgbClr val="00D1FF"/>
          </a:solidFill>
          <a:ln/>
        </p:spPr>
      </p:sp>
      <p:sp>
        <p:nvSpPr>
          <p:cNvPr id="9" name="Text 7"/>
          <p:cNvSpPr/>
          <p:nvPr/>
        </p:nvSpPr>
        <p:spPr>
          <a:xfrm>
            <a:off x="868680" y="262432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Transparent math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868680" y="2898648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Multiplicative pricing under independence. Stake × composite odds = projected payout.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640080" y="3383280"/>
            <a:ext cx="54864" cy="640080"/>
          </a:xfrm>
          <a:prstGeom prst="rect">
            <a:avLst/>
          </a:prstGeom>
          <a:solidFill>
            <a:srgbClr val="00D1FF"/>
          </a:solidFill>
          <a:ln/>
        </p:spPr>
      </p:sp>
      <p:sp>
        <p:nvSpPr>
          <p:cNvPr id="12" name="Text 10"/>
          <p:cNvSpPr/>
          <p:nvPr/>
        </p:nvSpPr>
        <p:spPr>
          <a:xfrm>
            <a:off x="868680" y="340156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Deterministic payload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868680" y="3675888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Ticket JSON schema (v0.2) with locked prices and wallet signature via WalletConnect.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640080" y="4160520"/>
            <a:ext cx="54864" cy="640080"/>
          </a:xfrm>
          <a:prstGeom prst="rect">
            <a:avLst/>
          </a:prstGeom>
          <a:solidFill>
            <a:srgbClr val="00D1FF"/>
          </a:solidFill>
          <a:ln/>
        </p:spPr>
      </p:sp>
      <p:sp>
        <p:nvSpPr>
          <p:cNvPr id="15" name="Text 13"/>
          <p:cNvSpPr/>
          <p:nvPr/>
        </p:nvSpPr>
        <p:spPr>
          <a:xfrm>
            <a:off x="868680" y="417880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Non-custodial routing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868680" y="4453128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Orders route to Polymarket. ParlayMarket never holds funds or takes the other side.</a:t>
            </a:r>
            <a:endParaRPr lang="en-US" sz="1100" dirty="0"/>
          </a:p>
        </p:txBody>
      </p:sp>
      <p:pic>
        <p:nvPicPr>
          <p:cNvPr id="17" name="Image 0" descr="/sessions/keen-laughing-hawking/assets/02_sample_ticke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760" y="457200"/>
            <a:ext cx="3840480" cy="2743200"/>
          </a:xfrm>
          <a:prstGeom prst="rect">
            <a:avLst/>
          </a:prstGeom>
          <a:effectLst>
            <a:outerShdw sx="100000" sy="100000" kx="0" ky="0" algn="bl" rotWithShape="0" blurRad="152400" dist="38100" dir="8100000">
              <a:srgbClr val="000000">
                <a:alpha val="40000"/>
              </a:srgbClr>
            </a:outerShdw>
          </a:effectLst>
        </p:spPr>
      </p:pic>
      <p:sp>
        <p:nvSpPr>
          <p:cNvPr id="18" name="Text 15"/>
          <p:cNvSpPr/>
          <p:nvPr/>
        </p:nvSpPr>
        <p:spPr>
          <a:xfrm>
            <a:off x="4937760" y="3337560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legs · $100 stake · $632 max payout · 0.16 implied prob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7B61FF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32004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spc="400" kern="0" dirty="0">
                <a:solidFill>
                  <a:srgbClr val="7B61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HOW IT WORKS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68580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market ingestion to gated execution.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640080" y="1554480"/>
            <a:ext cx="1371600" cy="1737360"/>
          </a:xfrm>
          <a:prstGeom prst="rect">
            <a:avLst/>
          </a:prstGeom>
          <a:solidFill>
            <a:srgbClr val="161B22"/>
          </a:solidFill>
          <a:ln w="19050">
            <a:solidFill>
              <a:srgbClr val="7B61FF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40080" y="1554480"/>
            <a:ext cx="1371600" cy="36576"/>
          </a:xfrm>
          <a:prstGeom prst="rect">
            <a:avLst/>
          </a:prstGeom>
          <a:solidFill>
            <a:srgbClr val="7B61FF"/>
          </a:solidFill>
          <a:ln/>
        </p:spPr>
      </p:sp>
      <p:sp>
        <p:nvSpPr>
          <p:cNvPr id="7" name="Shape 5"/>
          <p:cNvSpPr/>
          <p:nvPr/>
        </p:nvSpPr>
        <p:spPr>
          <a:xfrm>
            <a:off x="1097280" y="1691640"/>
            <a:ext cx="457200" cy="457200"/>
          </a:xfrm>
          <a:prstGeom prst="ellipse">
            <a:avLst/>
          </a:prstGeom>
          <a:solidFill>
            <a:srgbClr val="7B61FF"/>
          </a:solidFill>
          <a:ln/>
        </p:spPr>
      </p:sp>
      <p:sp>
        <p:nvSpPr>
          <p:cNvPr id="8" name="Text 6"/>
          <p:cNvSpPr/>
          <p:nvPr/>
        </p:nvSpPr>
        <p:spPr>
          <a:xfrm>
            <a:off x="1097280" y="1691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85800" y="2240280"/>
            <a:ext cx="1280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Ingest</a:t>
            </a:r>
            <a:endParaRPr lang="en-US" sz="1200" dirty="0"/>
          </a:p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85800" y="2788920"/>
            <a:ext cx="1280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B1BA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Polymarket via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B1BA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Gamma proxy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2011680" y="2103120"/>
            <a:ext cx="274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B1BAC4"/>
                </a:solidFill>
              </a:rPr>
              <a:t>→</a:t>
            </a:r>
            <a:endParaRPr lang="en-US" sz="2000" dirty="0"/>
          </a:p>
        </p:txBody>
      </p:sp>
      <p:sp>
        <p:nvSpPr>
          <p:cNvPr id="12" name="Shape 10"/>
          <p:cNvSpPr/>
          <p:nvPr/>
        </p:nvSpPr>
        <p:spPr>
          <a:xfrm>
            <a:off x="2286000" y="1554480"/>
            <a:ext cx="1371600" cy="1737360"/>
          </a:xfrm>
          <a:prstGeom prst="rect">
            <a:avLst/>
          </a:prstGeom>
          <a:solidFill>
            <a:srgbClr val="161B22"/>
          </a:solidFill>
          <a:ln w="19050">
            <a:solidFill>
              <a:srgbClr val="00D1FF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2286000" y="1554480"/>
            <a:ext cx="1371600" cy="36576"/>
          </a:xfrm>
          <a:prstGeom prst="rect">
            <a:avLst/>
          </a:prstGeom>
          <a:solidFill>
            <a:srgbClr val="00D1FF"/>
          </a:solidFill>
          <a:ln/>
        </p:spPr>
      </p:sp>
      <p:sp>
        <p:nvSpPr>
          <p:cNvPr id="14" name="Shape 12"/>
          <p:cNvSpPr/>
          <p:nvPr/>
        </p:nvSpPr>
        <p:spPr>
          <a:xfrm>
            <a:off x="2743200" y="1691640"/>
            <a:ext cx="457200" cy="457200"/>
          </a:xfrm>
          <a:prstGeom prst="ellipse">
            <a:avLst/>
          </a:prstGeom>
          <a:solidFill>
            <a:srgbClr val="00D1FF"/>
          </a:solidFill>
          <a:ln/>
        </p:spPr>
      </p:sp>
      <p:sp>
        <p:nvSpPr>
          <p:cNvPr id="15" name="Text 13"/>
          <p:cNvSpPr/>
          <p:nvPr/>
        </p:nvSpPr>
        <p:spPr>
          <a:xfrm>
            <a:off x="2743200" y="1691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2331720" y="2240280"/>
            <a:ext cx="1280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</a:t>
            </a:r>
            <a:endParaRPr lang="en-US" sz="1200" dirty="0"/>
          </a:p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2331720" y="2788920"/>
            <a:ext cx="1280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B1BA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 picks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B1BA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outcomes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3657600" y="2103120"/>
            <a:ext cx="274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B1BAC4"/>
                </a:solidFill>
              </a:rPr>
              <a:t>→</a:t>
            </a:r>
            <a:endParaRPr lang="en-US" sz="2000" dirty="0"/>
          </a:p>
        </p:txBody>
      </p:sp>
      <p:sp>
        <p:nvSpPr>
          <p:cNvPr id="19" name="Shape 17"/>
          <p:cNvSpPr/>
          <p:nvPr/>
        </p:nvSpPr>
        <p:spPr>
          <a:xfrm>
            <a:off x="3931920" y="1554480"/>
            <a:ext cx="1371600" cy="1737360"/>
          </a:xfrm>
          <a:prstGeom prst="rect">
            <a:avLst/>
          </a:prstGeom>
          <a:solidFill>
            <a:srgbClr val="161B22"/>
          </a:solidFill>
          <a:ln w="19050">
            <a:solidFill>
              <a:srgbClr val="7B61FF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3931920" y="1554480"/>
            <a:ext cx="1371600" cy="36576"/>
          </a:xfrm>
          <a:prstGeom prst="rect">
            <a:avLst/>
          </a:prstGeom>
          <a:solidFill>
            <a:srgbClr val="7B61FF"/>
          </a:solidFill>
          <a:ln/>
        </p:spPr>
      </p:sp>
      <p:sp>
        <p:nvSpPr>
          <p:cNvPr id="21" name="Shape 19"/>
          <p:cNvSpPr/>
          <p:nvPr/>
        </p:nvSpPr>
        <p:spPr>
          <a:xfrm>
            <a:off x="4389120" y="1691640"/>
            <a:ext cx="457200" cy="457200"/>
          </a:xfrm>
          <a:prstGeom prst="ellipse">
            <a:avLst/>
          </a:prstGeom>
          <a:solidFill>
            <a:srgbClr val="7B61FF"/>
          </a:solidFill>
          <a:ln/>
        </p:spPr>
      </p:sp>
      <p:sp>
        <p:nvSpPr>
          <p:cNvPr id="22" name="Text 20"/>
          <p:cNvSpPr/>
          <p:nvPr/>
        </p:nvSpPr>
        <p:spPr>
          <a:xfrm>
            <a:off x="4389120" y="1691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3977640" y="2240280"/>
            <a:ext cx="1280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</a:t>
            </a:r>
            <a:endParaRPr lang="en-US" sz="1200" dirty="0"/>
          </a:p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Ticket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977640" y="2788920"/>
            <a:ext cx="1280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B1BA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JSON schema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B1BA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v0.2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5303520" y="2103120"/>
            <a:ext cx="274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B1BAC4"/>
                </a:solidFill>
              </a:rPr>
              <a:t>→</a:t>
            </a:r>
            <a:endParaRPr lang="en-US" sz="2000" dirty="0"/>
          </a:p>
        </p:txBody>
      </p:sp>
      <p:sp>
        <p:nvSpPr>
          <p:cNvPr id="26" name="Shape 24"/>
          <p:cNvSpPr/>
          <p:nvPr/>
        </p:nvSpPr>
        <p:spPr>
          <a:xfrm>
            <a:off x="5577840" y="1554480"/>
            <a:ext cx="1371600" cy="1737360"/>
          </a:xfrm>
          <a:prstGeom prst="rect">
            <a:avLst/>
          </a:prstGeom>
          <a:solidFill>
            <a:srgbClr val="161B22"/>
          </a:solidFill>
          <a:ln w="19050">
            <a:solidFill>
              <a:srgbClr val="00D1FF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577840" y="1554480"/>
            <a:ext cx="1371600" cy="36576"/>
          </a:xfrm>
          <a:prstGeom prst="rect">
            <a:avLst/>
          </a:prstGeom>
          <a:solidFill>
            <a:srgbClr val="00D1FF"/>
          </a:solidFill>
          <a:ln/>
        </p:spPr>
      </p:sp>
      <p:sp>
        <p:nvSpPr>
          <p:cNvPr id="28" name="Shape 26"/>
          <p:cNvSpPr/>
          <p:nvPr/>
        </p:nvSpPr>
        <p:spPr>
          <a:xfrm>
            <a:off x="6035040" y="1691640"/>
            <a:ext cx="457200" cy="457200"/>
          </a:xfrm>
          <a:prstGeom prst="ellipse">
            <a:avLst/>
          </a:prstGeom>
          <a:solidFill>
            <a:srgbClr val="00D1FF"/>
          </a:solidFill>
          <a:ln/>
        </p:spPr>
      </p:sp>
      <p:sp>
        <p:nvSpPr>
          <p:cNvPr id="29" name="Text 27"/>
          <p:cNvSpPr/>
          <p:nvPr/>
        </p:nvSpPr>
        <p:spPr>
          <a:xfrm>
            <a:off x="6035040" y="1691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5623560" y="2240280"/>
            <a:ext cx="1280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5623560" y="2788920"/>
            <a:ext cx="1280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B1BA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WalletConnect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B1BA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signature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6949440" y="2103120"/>
            <a:ext cx="274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B1BAC4"/>
                </a:solidFill>
              </a:rPr>
              <a:t>→</a:t>
            </a:r>
            <a:endParaRPr lang="en-US" sz="2000" dirty="0"/>
          </a:p>
        </p:txBody>
      </p:sp>
      <p:sp>
        <p:nvSpPr>
          <p:cNvPr id="33" name="Shape 31"/>
          <p:cNvSpPr/>
          <p:nvPr/>
        </p:nvSpPr>
        <p:spPr>
          <a:xfrm>
            <a:off x="7223760" y="1554480"/>
            <a:ext cx="1371600" cy="1737360"/>
          </a:xfrm>
          <a:prstGeom prst="rect">
            <a:avLst/>
          </a:prstGeom>
          <a:solidFill>
            <a:srgbClr val="161B22"/>
          </a:solidFill>
          <a:ln w="19050">
            <a:solidFill>
              <a:srgbClr val="3FB950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7223760" y="1554480"/>
            <a:ext cx="1371600" cy="36576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35" name="Shape 33"/>
          <p:cNvSpPr/>
          <p:nvPr/>
        </p:nvSpPr>
        <p:spPr>
          <a:xfrm>
            <a:off x="7680960" y="1691640"/>
            <a:ext cx="457200" cy="457200"/>
          </a:xfrm>
          <a:prstGeom prst="ellipse">
            <a:avLst/>
          </a:prstGeom>
          <a:solidFill>
            <a:srgbClr val="3FB950"/>
          </a:solidFill>
          <a:ln/>
        </p:spPr>
      </p:sp>
      <p:sp>
        <p:nvSpPr>
          <p:cNvPr id="36" name="Text 34"/>
          <p:cNvSpPr/>
          <p:nvPr/>
        </p:nvSpPr>
        <p:spPr>
          <a:xfrm>
            <a:off x="7680960" y="16916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D11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7269480" y="2240280"/>
            <a:ext cx="1280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Gated</a:t>
            </a:r>
            <a:endParaRPr lang="en-US" sz="1200" dirty="0"/>
          </a:p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Execution</a:t>
            </a:r>
            <a:endParaRPr lang="en-US" sz="1200" dirty="0"/>
          </a:p>
        </p:txBody>
      </p:sp>
      <p:sp>
        <p:nvSpPr>
          <p:cNvPr id="38" name="Text 36"/>
          <p:cNvSpPr/>
          <p:nvPr/>
        </p:nvSpPr>
        <p:spPr>
          <a:xfrm>
            <a:off x="7269480" y="2788920"/>
            <a:ext cx="1280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B1BA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Canary path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B1BAC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defined</a:t>
            </a:r>
            <a:endParaRPr lang="en-US" sz="1000" dirty="0"/>
          </a:p>
        </p:txBody>
      </p:sp>
      <p:pic>
        <p:nvPicPr>
          <p:cNvPr id="39" name="Image 0" descr="/sessions/keen-laughing-hawking/assets/10_docs_whitepaper.png">    </p:cNvPr>
          <p:cNvPicPr>
            <a:picLocks noChangeAspect="1"/>
          </p:cNvPicPr>
          <p:nvPr/>
        </p:nvPicPr>
        <p:blipFill>
          <a:blip r:embed="rId1"/>
          <a:srcRect l="0" r="0" t="9273" b="9273"/>
          <a:stretch/>
        </p:blipFill>
        <p:spPr>
          <a:xfrm>
            <a:off x="640080" y="3566160"/>
            <a:ext cx="5029200" cy="1280160"/>
          </a:xfrm>
          <a:prstGeom prst="rect">
            <a:avLst/>
          </a:prstGeom>
          <a:effectLst>
            <a:outerShdw sx="100000" sy="100000" kx="0" ky="0" algn="bl" rotWithShape="0" blurRad="101600" dist="25400" dir="8100000">
              <a:srgbClr val="000000">
                <a:alpha val="35000"/>
              </a:srgbClr>
            </a:outerShdw>
          </a:effectLst>
        </p:spPr>
      </p:pic>
      <p:sp>
        <p:nvSpPr>
          <p:cNvPr id="40" name="Text 37"/>
          <p:cNvSpPr/>
          <p:nvPr/>
        </p:nvSpPr>
        <p:spPr>
          <a:xfrm>
            <a:off x="5943600" y="3931920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Full technical whitepaper at parlaymarket.io/Docs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00D1FF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32004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spc="400" kern="0" dirty="0">
                <a:solidFill>
                  <a:srgbClr val="00D1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BUILDER ALIGNMENT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685800"/>
            <a:ext cx="5029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Route through Polymarket.</a:t>
            </a:r>
            <a:endParaRPr lang="en-US" sz="2600" dirty="0"/>
          </a:p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Don't fragment liquidity.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640080" y="1828800"/>
            <a:ext cx="54864" cy="640080"/>
          </a:xfrm>
          <a:prstGeom prst="rect">
            <a:avLst/>
          </a:prstGeom>
          <a:solidFill>
            <a:srgbClr val="00D1FF"/>
          </a:solidFill>
          <a:ln/>
        </p:spPr>
      </p:sp>
      <p:sp>
        <p:nvSpPr>
          <p:cNvPr id="6" name="Text 4"/>
          <p:cNvSpPr/>
          <p:nvPr/>
        </p:nvSpPr>
        <p:spPr>
          <a:xfrm>
            <a:off x="868680" y="184708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Liquidity-preserving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868680" y="2130552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orders execute on Polymarket's CLOB. ParlayMarket is a UX layer, not a competing venue.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640080" y="2606040"/>
            <a:ext cx="54864" cy="640080"/>
          </a:xfrm>
          <a:prstGeom prst="rect">
            <a:avLst/>
          </a:prstGeom>
          <a:solidFill>
            <a:srgbClr val="00D1FF"/>
          </a:solidFill>
          <a:ln/>
        </p:spPr>
      </p:sp>
      <p:sp>
        <p:nvSpPr>
          <p:cNvPr id="9" name="Text 7"/>
          <p:cNvSpPr/>
          <p:nvPr/>
        </p:nvSpPr>
        <p:spPr>
          <a:xfrm>
            <a:off x="868680" y="262432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Builder / relayer compatible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868680" y="2907792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Ticket execution designed for relayer attribution and builder-grant eligibility.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640080" y="3383280"/>
            <a:ext cx="54864" cy="640080"/>
          </a:xfrm>
          <a:prstGeom prst="rect">
            <a:avLst/>
          </a:prstGeom>
          <a:solidFill>
            <a:srgbClr val="00D1FF"/>
          </a:solidFill>
          <a:ln/>
        </p:spPr>
      </p:sp>
      <p:sp>
        <p:nvSpPr>
          <p:cNvPr id="12" name="Text 10"/>
          <p:cNvSpPr/>
          <p:nvPr/>
        </p:nvSpPr>
        <p:spPr>
          <a:xfrm>
            <a:off x="868680" y="340156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Extensible architecture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868680" y="3685032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Supports plugging in additional on-chain prediction venues without rebuilding core logic.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640080" y="4160520"/>
            <a:ext cx="54864" cy="640080"/>
          </a:xfrm>
          <a:prstGeom prst="rect">
            <a:avLst/>
          </a:prstGeom>
          <a:solidFill>
            <a:srgbClr val="00D1FF"/>
          </a:solidFill>
          <a:ln/>
        </p:spPr>
      </p:sp>
      <p:sp>
        <p:nvSpPr>
          <p:cNvPr id="15" name="Text 13"/>
          <p:cNvSpPr/>
          <p:nvPr/>
        </p:nvSpPr>
        <p:spPr>
          <a:xfrm>
            <a:off x="868680" y="417880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Non-custodial posture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868680" y="4462272"/>
            <a:ext cx="3840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a prediction market, exchange, or custodian. Positions exist at the venue.</a:t>
            </a:r>
            <a:endParaRPr lang="en-US" sz="1100" dirty="0"/>
          </a:p>
        </p:txBody>
      </p:sp>
      <p:pic>
        <p:nvPicPr>
          <p:cNvPr id="17" name="Image 0" descr="/sessions/keen-laughing-hawking/assets/11_leg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760" y="457200"/>
            <a:ext cx="3840480" cy="2400300"/>
          </a:xfrm>
          <a:prstGeom prst="rect">
            <a:avLst/>
          </a:prstGeom>
          <a:effectLst>
            <a:outerShdw sx="100000" sy="100000" kx="0" ky="0" algn="bl" rotWithShape="0" blurRad="152400" dist="38100" dir="8100000">
              <a:srgbClr val="000000">
                <a:alpha val="40000"/>
              </a:srgbClr>
            </a:outerShdw>
          </a:effectLst>
        </p:spPr>
      </p:pic>
      <p:sp>
        <p:nvSpPr>
          <p:cNvPr id="18" name="Text 15"/>
          <p:cNvSpPr/>
          <p:nvPr/>
        </p:nvSpPr>
        <p:spPr>
          <a:xfrm>
            <a:off x="4937760" y="3246120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Legal disclosures: parlaymarket.io/legal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32004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spc="400" kern="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PROGRESS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685800"/>
            <a:ext cx="45720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 live. Execution gated.</a:t>
            </a:r>
            <a:endParaRPr lang="en-US" sz="2600" dirty="0"/>
          </a:p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 hardened.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640080" y="1920240"/>
            <a:ext cx="4114800" cy="54864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6" name="Shape 4"/>
          <p:cNvSpPr/>
          <p:nvPr/>
        </p:nvSpPr>
        <p:spPr>
          <a:xfrm>
            <a:off x="822960" y="2103120"/>
            <a:ext cx="182880" cy="182880"/>
          </a:xfrm>
          <a:prstGeom prst="ellipse">
            <a:avLst/>
          </a:prstGeom>
          <a:solidFill>
            <a:srgbClr val="3FB950"/>
          </a:solidFill>
          <a:ln/>
        </p:spPr>
      </p:sp>
      <p:sp>
        <p:nvSpPr>
          <p:cNvPr id="7" name="Text 5"/>
          <p:cNvSpPr/>
          <p:nvPr/>
        </p:nvSpPr>
        <p:spPr>
          <a:xfrm>
            <a:off x="1143000" y="1965960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1143000" y="2194560"/>
            <a:ext cx="3383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 — paper-trading mode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640080" y="2606040"/>
            <a:ext cx="4114800" cy="54864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0" name="Shape 8"/>
          <p:cNvSpPr/>
          <p:nvPr/>
        </p:nvSpPr>
        <p:spPr>
          <a:xfrm>
            <a:off x="822960" y="2788920"/>
            <a:ext cx="182880" cy="182880"/>
          </a:xfrm>
          <a:prstGeom prst="ellipse">
            <a:avLst/>
          </a:prstGeom>
          <a:solidFill>
            <a:srgbClr val="3FB950"/>
          </a:solidFill>
          <a:ln/>
        </p:spPr>
      </p:sp>
      <p:sp>
        <p:nvSpPr>
          <p:cNvPr id="11" name="Text 9"/>
          <p:cNvSpPr/>
          <p:nvPr/>
        </p:nvSpPr>
        <p:spPr>
          <a:xfrm>
            <a:off x="1143000" y="2651760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 Feed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1143000" y="2880360"/>
            <a:ext cx="3383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400 markets via Gamma proxy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640080" y="3291840"/>
            <a:ext cx="4114800" cy="54864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4" name="Shape 12"/>
          <p:cNvSpPr/>
          <p:nvPr/>
        </p:nvSpPr>
        <p:spPr>
          <a:xfrm>
            <a:off x="822960" y="3474720"/>
            <a:ext cx="182880" cy="182880"/>
          </a:xfrm>
          <a:prstGeom prst="ellipse">
            <a:avLst/>
          </a:prstGeom>
          <a:solidFill>
            <a:srgbClr val="F78166"/>
          </a:solidFill>
          <a:ln/>
        </p:spPr>
      </p:sp>
      <p:sp>
        <p:nvSpPr>
          <p:cNvPr id="15" name="Text 13"/>
          <p:cNvSpPr/>
          <p:nvPr/>
        </p:nvSpPr>
        <p:spPr>
          <a:xfrm>
            <a:off x="1143000" y="3337560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Execution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1143000" y="3566160"/>
            <a:ext cx="3383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Gated — canary path defined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640080" y="3977640"/>
            <a:ext cx="4114800" cy="548640"/>
          </a:xfrm>
          <a:prstGeom prst="rect">
            <a:avLst/>
          </a:prstGeom>
          <a:solidFill>
            <a:srgbClr val="161B22"/>
          </a:solidFill>
          <a:ln/>
        </p:spPr>
      </p:sp>
      <p:sp>
        <p:nvSpPr>
          <p:cNvPr id="18" name="Shape 16"/>
          <p:cNvSpPr/>
          <p:nvPr/>
        </p:nvSpPr>
        <p:spPr>
          <a:xfrm>
            <a:off x="822960" y="4160520"/>
            <a:ext cx="182880" cy="182880"/>
          </a:xfrm>
          <a:prstGeom prst="ellipse">
            <a:avLst/>
          </a:prstGeom>
          <a:solidFill>
            <a:srgbClr val="00D1FF"/>
          </a:solidFill>
          <a:ln/>
        </p:spPr>
      </p:sp>
      <p:sp>
        <p:nvSpPr>
          <p:cNvPr id="19" name="Text 17"/>
          <p:cNvSpPr/>
          <p:nvPr/>
        </p:nvSpPr>
        <p:spPr>
          <a:xfrm>
            <a:off x="1143000" y="4023360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1143000" y="4251960"/>
            <a:ext cx="3383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Recency sorting · cached variants · stable endpoints</a:t>
            </a:r>
            <a:endParaRPr lang="en-US" sz="1000" dirty="0"/>
          </a:p>
        </p:txBody>
      </p:sp>
      <p:pic>
        <p:nvPicPr>
          <p:cNvPr id="21" name="Image 0" descr="/sessions/keen-laughing-hawking/assets/06_app_build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760" y="457200"/>
            <a:ext cx="3840480" cy="2400300"/>
          </a:xfrm>
          <a:prstGeom prst="rect">
            <a:avLst/>
          </a:prstGeom>
          <a:effectLst>
            <a:outerShdw sx="100000" sy="100000" kx="0" ky="0" algn="bl" rotWithShape="0" blurRad="152400" dist="38100" dir="8100000">
              <a:srgbClr val="000000">
                <a:alpha val="40000"/>
              </a:srgbClr>
            </a:outerShdw>
          </a:effectLst>
        </p:spPr>
      </p:pic>
      <p:sp>
        <p:nvSpPr>
          <p:cNvPr id="22" name="Text 19"/>
          <p:cNvSpPr/>
          <p:nvPr/>
        </p:nvSpPr>
        <p:spPr>
          <a:xfrm>
            <a:off x="4937760" y="3246120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8B949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Live app: parlaymarket.io/App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F78166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32004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spc="400" kern="0" dirty="0">
                <a:solidFill>
                  <a:srgbClr val="F7816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CANARY PLAN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68580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Safety-first path to production execution.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640080" y="1463040"/>
            <a:ext cx="2468880" cy="2560320"/>
          </a:xfrm>
          <a:prstGeom prst="rect">
            <a:avLst/>
          </a:prstGeom>
          <a:solidFill>
            <a:srgbClr val="161B22"/>
          </a:solidFill>
          <a:ln w="19050">
            <a:solidFill>
              <a:srgbClr val="F7816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40080" y="1463040"/>
            <a:ext cx="2468880" cy="45720"/>
          </a:xfrm>
          <a:prstGeom prst="rect">
            <a:avLst/>
          </a:prstGeom>
          <a:solidFill>
            <a:srgbClr val="F78166"/>
          </a:solidFill>
          <a:ln/>
        </p:spPr>
      </p:sp>
      <p:sp>
        <p:nvSpPr>
          <p:cNvPr id="7" name="Text 5"/>
          <p:cNvSpPr/>
          <p:nvPr/>
        </p:nvSpPr>
        <p:spPr>
          <a:xfrm>
            <a:off x="868680" y="164592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7816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PHASE 1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868680" y="1965960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Allowlist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868680" y="2423160"/>
            <a:ext cx="20116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60000"/>
              </a:lnSpc>
              <a:buNone/>
            </a:pPr>
            <a:r>
              <a:rPr lang="en-US" sz="12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~5 wallets</a:t>
            </a:r>
            <a:endParaRPr lang="en-US" sz="12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2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Capped stakes</a:t>
            </a:r>
            <a:endParaRPr lang="en-US" sz="12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2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Idempotency checks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868680" y="361188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1BAC4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Week 1–2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3108960" y="2286000"/>
            <a:ext cx="320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B1BAC4"/>
                </a:solidFill>
              </a:rPr>
              <a:t>→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3429000" y="1463040"/>
            <a:ext cx="2468880" cy="2560320"/>
          </a:xfrm>
          <a:prstGeom prst="rect">
            <a:avLst/>
          </a:prstGeom>
          <a:solidFill>
            <a:srgbClr val="161B22"/>
          </a:solidFill>
          <a:ln w="19050">
            <a:solidFill>
              <a:srgbClr val="7B61FF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29000" y="1463040"/>
            <a:ext cx="2468880" cy="45720"/>
          </a:xfrm>
          <a:prstGeom prst="rect">
            <a:avLst/>
          </a:prstGeom>
          <a:solidFill>
            <a:srgbClr val="7B61FF"/>
          </a:solidFill>
          <a:ln/>
        </p:spPr>
      </p:sp>
      <p:sp>
        <p:nvSpPr>
          <p:cNvPr id="14" name="Text 12"/>
          <p:cNvSpPr/>
          <p:nvPr/>
        </p:nvSpPr>
        <p:spPr>
          <a:xfrm>
            <a:off x="3657600" y="164592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7B61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PHASE 2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3657600" y="1965960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Expand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3657600" y="2423160"/>
            <a:ext cx="20116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60000"/>
              </a:lnSpc>
              <a:buNone/>
            </a:pPr>
            <a:r>
              <a:rPr lang="en-US" sz="12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Receipts + logs</a:t>
            </a:r>
            <a:endParaRPr lang="en-US" sz="12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2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Kill switch tested</a:t>
            </a:r>
            <a:endParaRPr lang="en-US" sz="12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2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Slippage guards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657600" y="361188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1BAC4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Week 3–4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5897880" y="2286000"/>
            <a:ext cx="320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dirty="0">
                <a:solidFill>
                  <a:srgbClr val="B1BAC4"/>
                </a:solidFill>
              </a:rPr>
              <a:t>→</a:t>
            </a:r>
            <a:endParaRPr lang="en-US" sz="2200" dirty="0"/>
          </a:p>
        </p:txBody>
      </p:sp>
      <p:sp>
        <p:nvSpPr>
          <p:cNvPr id="19" name="Shape 17"/>
          <p:cNvSpPr/>
          <p:nvPr/>
        </p:nvSpPr>
        <p:spPr>
          <a:xfrm>
            <a:off x="6217920" y="1463040"/>
            <a:ext cx="2468880" cy="2560320"/>
          </a:xfrm>
          <a:prstGeom prst="rect">
            <a:avLst/>
          </a:prstGeom>
          <a:solidFill>
            <a:srgbClr val="161B22"/>
          </a:solidFill>
          <a:ln w="19050">
            <a:solidFill>
              <a:srgbClr val="3FB950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6217920" y="1463040"/>
            <a:ext cx="2468880" cy="45720"/>
          </a:xfrm>
          <a:prstGeom prst="rect">
            <a:avLst/>
          </a:prstGeom>
          <a:solidFill>
            <a:srgbClr val="3FB950"/>
          </a:solidFill>
          <a:ln/>
        </p:spPr>
      </p:sp>
      <p:sp>
        <p:nvSpPr>
          <p:cNvPr id="21" name="Text 19"/>
          <p:cNvSpPr/>
          <p:nvPr/>
        </p:nvSpPr>
        <p:spPr>
          <a:xfrm>
            <a:off x="6446520" y="164592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PHASE 3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6446520" y="1965960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6446520" y="2423160"/>
            <a:ext cx="20116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60000"/>
              </a:lnSpc>
              <a:buNone/>
            </a:pPr>
            <a:r>
              <a:rPr lang="en-US" sz="12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execution</a:t>
            </a:r>
            <a:endParaRPr lang="en-US" sz="12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2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Builder attribution</a:t>
            </a:r>
            <a:endParaRPr lang="en-US" sz="12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2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audit trail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6446520" y="361188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1BAC4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Week 5+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640080" y="4389120"/>
            <a:ext cx="7772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compliance claims. Execution subject to venue rules and user authorization.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D11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7B61FF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32004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spc="400" kern="0" dirty="0">
                <a:solidFill>
                  <a:srgbClr val="7B61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THE ASK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640080" y="731520"/>
            <a:ext cx="7315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Builders grant to accelerate</a:t>
            </a:r>
            <a:endParaRPr lang="en-US" sz="2600" dirty="0"/>
          </a:p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 → canary → production.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640080" y="1920240"/>
            <a:ext cx="2468880" cy="201168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52400" dist="38100" dir="8100000">
              <a:srgbClr val="000000">
                <a:alpha val="4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868680" y="2011680"/>
            <a:ext cx="914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7B61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01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868680" y="2560320"/>
            <a:ext cx="2011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Integration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868680" y="2926080"/>
            <a:ext cx="2011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Builder-API integration with Polymarket CLOB for production order routing and attribution.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3429000" y="1920240"/>
            <a:ext cx="2468880" cy="201168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52400" dist="38100" dir="8100000">
              <a:srgbClr val="000000">
                <a:alpha val="4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3657600" y="2011680"/>
            <a:ext cx="914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7B61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02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3657600" y="2560320"/>
            <a:ext cx="2011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Hardening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3657600" y="2926080"/>
            <a:ext cx="2011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Monitoring, rate limits, slippage guards, and kill-switch infrastructure for safe canary rollout.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6217920" y="1920240"/>
            <a:ext cx="2468880" cy="2011680"/>
          </a:xfrm>
          <a:prstGeom prst="rect">
            <a:avLst/>
          </a:prstGeom>
          <a:solidFill>
            <a:srgbClr val="161B22"/>
          </a:solidFill>
          <a:ln/>
          <a:effectLst>
            <a:outerShdw sx="100000" sy="100000" kx="0" ky="0" algn="bl" rotWithShape="0" blurRad="152400" dist="38100" dir="8100000">
              <a:srgbClr val="000000">
                <a:alpha val="4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6446520" y="2011680"/>
            <a:ext cx="914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7B61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03</a:t>
            </a:r>
            <a:endParaRPr lang="en-US" sz="3000" dirty="0"/>
          </a:p>
        </p:txBody>
      </p:sp>
      <p:sp>
        <p:nvSpPr>
          <p:cNvPr id="15" name="Text 13"/>
          <p:cNvSpPr/>
          <p:nvPr/>
        </p:nvSpPr>
        <p:spPr>
          <a:xfrm>
            <a:off x="6446520" y="2560320"/>
            <a:ext cx="2011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Canary Execution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6446520" y="2926080"/>
            <a:ext cx="2011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6ED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Two-week allowlisted canary with capped stakes, receipts, and deterministic execution plans.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640080" y="4251960"/>
            <a:ext cx="7863840" cy="594360"/>
          </a:xfrm>
          <a:prstGeom prst="rect">
            <a:avLst/>
          </a:prstGeom>
          <a:solidFill>
            <a:srgbClr val="1C2333"/>
          </a:solidFill>
          <a:ln/>
        </p:spPr>
      </p:sp>
      <p:sp>
        <p:nvSpPr>
          <p:cNvPr id="18" name="Text 16"/>
          <p:cNvSpPr/>
          <p:nvPr/>
        </p:nvSpPr>
        <p:spPr>
          <a:xfrm>
            <a:off x="822960" y="4251960"/>
            <a:ext cx="74980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0D1FF"/>
                </a:solidFill>
              </a:rPr>
              <a:t>parlaymarket.io</a:t>
            </a:r>
            <a:pPr algn="ctr" indent="0" marL="0">
              <a:buNone/>
            </a:pPr>
            <a:r>
              <a:rPr lang="en-US" sz="1200" dirty="0">
                <a:solidFill>
                  <a:srgbClr val="6E7681"/>
                </a:solidFill>
              </a:rPr>
              <a:t>     |     </a:t>
            </a:r>
            <a:pPr algn="ctr" indent="0" marL="0">
              <a:buNone/>
            </a:pPr>
            <a:r>
              <a:rPr lang="en-US" sz="1200" b="1" dirty="0">
                <a:solidFill>
                  <a:srgbClr val="00D1FF"/>
                </a:solidFill>
              </a:rPr>
              <a:t>parlaymarket.io/App</a:t>
            </a:r>
            <a:pPr algn="ctr" indent="0" marL="0">
              <a:buNone/>
            </a:pPr>
            <a:r>
              <a:rPr lang="en-US" sz="1200" dirty="0">
                <a:solidFill>
                  <a:srgbClr val="6E7681"/>
                </a:solidFill>
              </a:rPr>
              <a:t>     |     </a:t>
            </a:r>
            <a:pPr algn="ctr" indent="0" marL="0">
              <a:buNone/>
            </a:pPr>
            <a:r>
              <a:rPr lang="en-US" sz="1200" b="1" dirty="0">
                <a:solidFill>
                  <a:srgbClr val="00D1FF"/>
                </a:solidFill>
              </a:rPr>
              <a:t>parlaymarket.io/Docs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ParlayMarket Pitch Deck v1</dc:title>
  <dc:subject>PptxGenJS Presentation</dc:subject>
  <dc:creator>ParlayMarket</dc:creator>
  <cp:lastModifiedBy>ParlayMarket</cp:lastModifiedBy>
  <cp:revision>1</cp:revision>
  <dcterms:created xsi:type="dcterms:W3CDTF">2026-02-21T16:20:49Z</dcterms:created>
  <dcterms:modified xsi:type="dcterms:W3CDTF">2026-02-21T16:20:49Z</dcterms:modified>
</cp:coreProperties>
</file>